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60" r:id="rId4"/>
    <p:sldId id="289" r:id="rId5"/>
    <p:sldId id="288" r:id="rId6"/>
    <p:sldId id="264" r:id="rId7"/>
    <p:sldId id="286" r:id="rId8"/>
    <p:sldId id="261" r:id="rId9"/>
    <p:sldId id="279" r:id="rId10"/>
    <p:sldId id="280" r:id="rId11"/>
    <p:sldId id="277" r:id="rId12"/>
    <p:sldId id="262" r:id="rId13"/>
    <p:sldId id="265" r:id="rId14"/>
    <p:sldId id="269" r:id="rId15"/>
    <p:sldId id="275" r:id="rId16"/>
    <p:sldId id="285" r:id="rId17"/>
    <p:sldId id="263" r:id="rId18"/>
    <p:sldId id="272" r:id="rId19"/>
    <p:sldId id="281" r:id="rId20"/>
    <p:sldId id="282" r:id="rId21"/>
    <p:sldId id="283" r:id="rId22"/>
    <p:sldId id="284" r:id="rId23"/>
    <p:sldId id="267" r:id="rId24"/>
    <p:sldId id="266" r:id="rId25"/>
    <p:sldId id="274" r:id="rId26"/>
    <p:sldId id="268" r:id="rId27"/>
    <p:sldId id="270" r:id="rId28"/>
    <p:sldId id="271" r:id="rId29"/>
    <p:sldId id="273" r:id="rId30"/>
    <p:sldId id="276" r:id="rId31"/>
    <p:sldId id="25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D59422-58EA-40EF-2E61-927AE777E878}" name="진수민" initials="" userId="S::C089064@mail.hongik.ac.kr::d3f10cb5-8406-4163-a047-41cf9eb143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6B"/>
    <a:srgbClr val="D48C00"/>
    <a:srgbClr val="FFC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587" autoAdjust="0"/>
  </p:normalViewPr>
  <p:slideViewPr>
    <p:cSldViewPr snapToGrid="0">
      <p:cViewPr varScale="1">
        <p:scale>
          <a:sx n="66" d="100"/>
          <a:sy n="66" d="100"/>
        </p:scale>
        <p:origin x="13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1F381-DDDD-44EB-84FA-5E6C266D9E5B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BEE7-FDBA-45FF-BF5B-338314103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7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0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53DF7-5343-895B-9F0E-E4853F4E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331757-BCAA-7A50-B017-3BC30362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E4968B-DB99-08E9-11BB-4631CB37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1EF02-11EA-EB6B-8E82-D137B1083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7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28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72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E256-4115-146A-AA4D-086382A2B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337DF-C7F4-9859-9462-52639ACBC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C71586-C3DA-48B5-6C5C-3E9FE09C1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D5415-CE56-1F68-F2BE-E38C8FA90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96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2E5BC-72B5-DBBD-03B8-4E539801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DE4E2-05F4-32D8-CA65-8C20C72ED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BA4079-530E-4A60-00E1-25BE034B4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2502B3-B8EC-CE04-503E-F2BAD37A9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77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2401-B4D6-7321-EE6F-8C58F6F5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6570AD-B258-94CE-9641-FDAE2F493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DD2864-E1E9-9213-EF08-F5EB43BB3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---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중간에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LLM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을 이용한 모델 선정을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진행할때도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1B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를 사용해서 이해를 못했지만 더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큰모델에서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사용한 후기를 넣어주면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좋을듯합니다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---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재미나이를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사용했을때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결과를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몇개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넣어두면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좋을듯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--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아쉬운점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: LLM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자체는 감성분석 성능자체는 아쉬웠다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-&gt;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행복해보이는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상황이 중립으로 적히는 예시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대구로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이사왔어요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대학원준비해야대는데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밍기적거리고잇어요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새로운 헬스장 신발장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아양아트센터에서 운동해요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오리가쟝마낫다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잘자고잇습니다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</a:t>
            </a:r>
          </a:p>
          <a:p>
            <a:endParaRPr lang="en-US" altLang="ko-KR" b="0" i="0" dirty="0">
              <a:solidFill>
                <a:srgbClr val="27262E"/>
              </a:solidFill>
              <a:effectLst/>
              <a:latin typeface="Pretendard Std"/>
            </a:endParaRPr>
          </a:p>
          <a:p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결과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: {'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상황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': ['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이사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대학원준비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헬스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'], 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감정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': ['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중립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중립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행복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']} 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헬스가 행복이랑 왜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D67DC-9003-ED9E-AFC8-A1B5AA2CE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71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10553-537B-3270-23A1-5826A20D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27E148-BEA6-5B25-C3A0-C36D2D361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D9C842-02E8-DAFE-4574-DB82E29FB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---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중간에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LLM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을 이용한 모델 선정을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진행할때도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1B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를 사용해서 이해를 못했지만 더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큰모델에서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사용한 후기를 넣어주면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좋을듯합니다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---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재미나이를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사용했을때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결과를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몇개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넣어두면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좋을듯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--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아쉬운점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: LLM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자체는 감성분석 성능자체는 아쉬웠다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-&gt;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행복해보이는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상황이 중립으로 적히는 예시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대구로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이사왔어요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대학원준비해야대는데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밍기적거리고잇어요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새로운 헬스장 신발장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아양아트센터에서 운동해요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오리가쟝마낫다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잘자고잇습니다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</a:t>
            </a:r>
          </a:p>
          <a:p>
            <a:endParaRPr lang="en-US" altLang="ko-KR" b="0" i="0" dirty="0">
              <a:solidFill>
                <a:srgbClr val="27262E"/>
              </a:solidFill>
              <a:effectLst/>
              <a:latin typeface="Pretendard Std"/>
            </a:endParaRPr>
          </a:p>
          <a:p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성능 좋은데 무료라서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사용해봄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F33D8-3B10-2F5C-42A3-E93031EE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3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33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11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85462-1FA5-58D7-9E20-A6C50DA28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F53A07-472D-FC28-0219-640B655EF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958648-E82D-63BD-CBFF-B09832032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871FD-5887-1846-977B-D362B905E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5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A0364-2A73-5C20-C170-F895D44E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5A0F96-FFF6-62AE-B188-630E1860C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09C2CC-14DF-1999-5161-35ED87B64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감정 트리거가 어떻게 </a:t>
            </a:r>
            <a:r>
              <a:rPr lang="ko-KR" altLang="en-US" dirty="0" err="1"/>
              <a:t>힘든지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감정 트럭 관리를 필요로 하는 사람이 누구인지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시작하게된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모티베이션이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부족한 느낌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트리거라는게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존재한다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결혼식이라는 상황에 어떠한 기억이 감정을 불러 일으킨다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어떤 고객이 어떤 문제를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겪고있는지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,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그리고 이걸 통해서 어떻게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개선할수있는지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이런 부분에 대해서 설명이 조금 들어가주고 우리는 그래서 상황에 대한 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태깅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데이터를 저장하고 분석해서 감정에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대응할것이다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하는 식으로 오프닝을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하면좋을듯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4FBE53-2F25-A693-3892-49D0CA375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7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감정 트리거가 어떻게 </a:t>
            </a:r>
            <a:r>
              <a:rPr lang="ko-KR" altLang="en-US" dirty="0" err="1"/>
              <a:t>힘든지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감정 트럭 관리를 필요로 하는 사람이 누구인지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시작하게된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모티베이션이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부족한 느낌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트리거라는게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존재한다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결혼식이라는 상황에 어떠한 기억이 감정을 불러 일으킨다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어떤 고객이 어떤 문제를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겪고있는지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,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그리고 이걸 통해서 어떻게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개선할수있는지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이런 부분에 대해서 설명이 조금 들어가주고 우리는 그래서 상황에 대한 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태깅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데이터를 저장하고 분석해서 감정에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대응할것이다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하는 식으로 오프닝을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하면좋을듯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4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81140-E8E7-64F9-29F3-B2FE2574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0202C7-8AC2-DC51-2EAF-F82DE294D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0F7AB1-8F51-06C5-7798-9FFD26EB4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감정 트리거가 어떻게 </a:t>
            </a:r>
            <a:r>
              <a:rPr lang="ko-KR" altLang="en-US" dirty="0" err="1"/>
              <a:t>힘든지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감정 트럭 관리를 필요로 하는 사람이 누구인지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시작하게된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모티베이션이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부족한 느낌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트리거라는게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존재한다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결혼식이라는 상황에 어떠한 기억이 감정을 불러 일으킨다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어떤 고객이 어떤 문제를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겪고있는지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,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그리고 이걸 통해서 어떻게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개선할수있는지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이런 부분에 대해서 설명이 조금 들어가주고 우리는 그래서 상황에 대한 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태깅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데이터를 저장하고 분석해서 감정에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대응할것이다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하는 식으로 오프닝을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하면좋을듯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0B24DA-F8BD-F5F5-FDC8-12D4CF512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31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C6686-DBFB-0B45-5D0B-6FF94CF3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01AE58-E527-3273-0EBB-6046AEF3F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E66D05-5DA9-49CA-E9D4-1B0638066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감정 트리거가 어떻게 </a:t>
            </a:r>
            <a:r>
              <a:rPr lang="ko-KR" altLang="en-US" dirty="0" err="1"/>
              <a:t>힘든지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감정 트럭 관리를 필요로 하는 사람이 누구인지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시작하게된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모티베이션이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부족한 느낌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트리거라는게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존재한다 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결혼식이라는 상황에 어떠한 기억이 감정을 불러 일으킨다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-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어떤 고객이 어떤 문제를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겪고있는지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,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그리고 이걸 통해서 어떻게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개선할수있는지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이런 부분에 대해서 설명이 조금 들어가주고 우리는 그래서 상황에 대한 감정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태깅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 데이터를 저장하고 분석해서 감정에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대응할것이다</a:t>
            </a:r>
            <a:r>
              <a:rPr lang="en-US" altLang="ko-KR" b="0" i="0" dirty="0">
                <a:solidFill>
                  <a:srgbClr val="27262E"/>
                </a:solidFill>
                <a:effectLst/>
                <a:latin typeface="Pretendard Std"/>
              </a:rPr>
              <a:t>. </a:t>
            </a:r>
            <a:r>
              <a:rPr lang="ko-KR" altLang="en-US" b="0" i="0" dirty="0">
                <a:solidFill>
                  <a:srgbClr val="27262E"/>
                </a:solidFill>
                <a:effectLst/>
                <a:latin typeface="Pretendard Std"/>
              </a:rPr>
              <a:t>하는 식으로 오프닝을 </a:t>
            </a:r>
            <a:r>
              <a:rPr lang="ko-KR" altLang="en-US" b="0" i="0" dirty="0" err="1">
                <a:solidFill>
                  <a:srgbClr val="27262E"/>
                </a:solidFill>
                <a:effectLst/>
                <a:latin typeface="Pretendard Std"/>
              </a:rPr>
              <a:t>하면좋을듯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5BB19-D957-36B3-304A-B75682427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CEFD-5FDD-ABEA-01F2-BCD8025D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F396FE-194E-4524-4F01-F92E0178E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00E6EF-EACE-20FC-AFFA-EE5C45715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48FBC-5B5C-0F2D-C53E-BF0085F10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9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71AC-EC4B-272E-F409-1EBF2966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B62485-9F5C-1F85-F894-3C40740A1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B30157-8393-22B3-9D45-ECAD84718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E505A-425F-8624-43F1-4D5935B4A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1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53DF7-5343-895B-9F0E-E4853F4E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331757-BCAA-7A50-B017-3BC30362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E4968B-DB99-08E9-11BB-4631CB37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1EF02-11EA-EB6B-8E82-D137B1083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BEE7-FDBA-45FF-BF5B-3383141039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48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B7DF3-0CA7-90A9-E583-13DCAFFBB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38230-A0F2-CE29-DBA4-ABFC2316A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42A3E-ECFF-0274-A5BA-0C6B6741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825F9-0D7C-F18D-D026-8E1E9A39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F08C9-15CF-B0AF-B60B-7729FF23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5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38698-4A54-0F3C-D39D-D05E7B2E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44F2DE-CDE3-6111-80B5-0D0E52563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03806-B22A-CA9D-D2AE-B4218688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A61D9-6826-378D-E786-E0CBD366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146B2-EC70-1686-1011-1E5AA323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679FAB-78A6-F2E6-320D-71532F8DA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6191BA-4055-3753-476D-3E97A478B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D25D9-4597-9A09-7109-278313F2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05E09-DA0D-1585-251B-CCE2C5C4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6FBFF-3D38-1DD0-34FA-EFDB1CDC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9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38A67-660E-F420-4471-6E2DFE93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20D8C-21A6-B75E-1BB1-C1B21AD33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0E5B26-D968-6632-9529-23F689BF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D371A-29DC-30DC-C4E0-31545B1E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B238F1-7527-9387-A98C-C2CC52A3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53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D06E8-5EAF-9F8B-D841-BD9BDE8B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7044C-B897-6C16-302F-DAC9FBC6D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752CB-0D05-3E74-C8E2-6AE8923C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BFDDB-454E-EC42-FFFC-D4485AC5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40CD0-ED5F-45F5-65CF-C2ABE060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5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9CCE-0DAC-4497-01B5-2F3D629F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5CD-38B8-E771-3711-2A86EB113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99A201-69B3-3CA9-6BE8-811BBD386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895474-E6D4-07F6-84CD-DF294211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315B9-4E83-CA5A-6700-4055A166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D9526E-C70C-A520-1E8E-CCE55324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4917-4C2D-D376-5B1B-27E2EA18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CFEEBF-EE66-8E22-F17A-FACEA6207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CFDFF-0B8F-ECB2-4258-5672BBDC1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D33CEF-4B41-EC6F-E3EA-9FBF4236D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654D09-0E22-6D93-709B-71BF707EC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3A456A-ED25-283E-03E9-01AE2EB4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020F2C-8CB9-1005-23FF-73872CF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3DF09-05DF-E124-0656-5AE22782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5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41564-8C1E-D20F-E27B-FAF4D236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5FB616-5A60-2DF9-8E61-FF9C762E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7E2A42-5B3C-60FA-030E-24F1FBB3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449B68-9949-754E-810C-61532CAE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9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F7B812-BEF9-3E7C-BA43-69BE8BC2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23E63F-5EC5-53C4-D6F0-4E0B72C6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888A89-59CC-56FD-C529-0F4EBFB3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D0933-647D-20BC-9D8B-EFFC571E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DA363-D4B8-B57A-A794-75E0B492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4D465-8C79-D6F3-77B4-D0A7FDF04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8210B-C74E-7D11-FCB3-D50DF822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BA459-74C2-0983-B46A-DCAFAE37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40A2B8-6478-BE60-AB55-C08FE4EF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2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0BA22-CFB0-5B21-F15F-E06440D3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610913-C7CF-B9E1-5BB1-257866EC8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0292F8-E91C-D5DF-78BA-0859CBA5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C40202-9F3A-D89A-D1BF-F9672B8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C5E66-E46B-8663-602C-1FBB4D46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8F9A69-19BF-B2B2-24AE-7BB49D12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2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FE06E6-10A5-50BA-0A60-D571671D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160F1E-E3E5-98BD-E899-4E0EA5C13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23AF3-AD8D-5809-C7E1-FE36C2C16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EC09A-17FC-41B0-B0E3-79B62D7248F0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1D872-BCAC-5923-1F25-75E00449A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A625-8B7F-BFC4-A66B-A3EBFBF0D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6111D-8E0E-4A05-ACE9-7FE666608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0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C46099F-6B70-E4EC-20C8-C310BB6F90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91B267-3A8F-FB9B-E7BB-68EC028EEB6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B685DD-F4C5-134B-3EF7-D2914453BBEC}"/>
                </a:ext>
              </a:extLst>
            </p:cNvPr>
            <p:cNvSpPr/>
            <p:nvPr/>
          </p:nvSpPr>
          <p:spPr>
            <a:xfrm>
              <a:off x="0" y="2787316"/>
              <a:ext cx="12192000" cy="1283368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09F01A-F088-C28E-FDB3-46129551A7A9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😱😲😡</a:t>
            </a:r>
            <a:r>
              <a:rPr lang="en-US" altLang="ko-KR" sz="9600" dirty="0">
                <a:latin typeface="Baguet Script" panose="020F0502020204030204" pitchFamily="2" charset="0"/>
              </a:rPr>
              <a:t>TR:)GER</a:t>
            </a:r>
            <a:r>
              <a:rPr lang="ko-KR" altLang="en-US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😢😊🤢</a:t>
            </a:r>
            <a:endParaRPr lang="ko-KR" altLang="en-US" sz="7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068D-95F2-5823-FDF7-A40EF31EC7FB}"/>
              </a:ext>
            </a:extLst>
          </p:cNvPr>
          <p:cNvSpPr txBox="1"/>
          <p:nvPr/>
        </p:nvSpPr>
        <p:spPr>
          <a:xfrm>
            <a:off x="4299284" y="4070684"/>
            <a:ext cx="534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트리거 안내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CFA8F-B6A6-B229-5528-7D16D4885C5F}"/>
              </a:ext>
            </a:extLst>
          </p:cNvPr>
          <p:cNvSpPr txBox="1"/>
          <p:nvPr/>
        </p:nvSpPr>
        <p:spPr>
          <a:xfrm>
            <a:off x="7319210" y="5938827"/>
            <a:ext cx="4644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아이네클라이네</a:t>
            </a:r>
            <a:r>
              <a:rPr lang="ko-KR" altLang="en-US" sz="24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</a:t>
            </a:r>
            <a:endParaRPr lang="en-US" altLang="ko-KR" sz="24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진수민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진민준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양기택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</a:t>
            </a:r>
          </a:p>
        </p:txBody>
      </p:sp>
    </p:spTree>
    <p:extLst>
      <p:ext uri="{BB962C8B-B14F-4D97-AF65-F5344CB8AC3E}">
        <p14:creationId xmlns:p14="http://schemas.microsoft.com/office/powerpoint/2010/main" val="264712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CD8FC-B866-B59E-585F-AE70A32FC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D1D8A51-070E-6609-36D7-261548BC7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132089-860E-DAF9-C39E-2E021FF47787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C9C313-F733-D098-FE86-9278B1734E37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657156-4F67-68A7-97DB-CBAC9D4207BE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화면 기록 2024-11-20 02.41.03">
            <a:hlinkClick r:id="" action="ppaction://media"/>
            <a:extLst>
              <a:ext uri="{FF2B5EF4-FFF2-40B4-BE49-F238E27FC236}">
                <a16:creationId xmlns:a16="http://schemas.microsoft.com/office/drawing/2014/main" id="{FFE5FE1E-D0F9-6E88-B973-4C14A412E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3816" y="272716"/>
            <a:ext cx="4742568" cy="5567363"/>
          </a:xfrm>
          <a:prstGeom prst="rect">
            <a:avLst/>
          </a:prstGeom>
        </p:spPr>
      </p:pic>
      <p:pic>
        <p:nvPicPr>
          <p:cNvPr id="11" name="그림 10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6E23DA2-477C-AAC4-56E3-CC724CEC7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" y="272716"/>
            <a:ext cx="7047889" cy="2595744"/>
          </a:xfrm>
          <a:prstGeom prst="rect">
            <a:avLst/>
          </a:prstGeom>
        </p:spPr>
      </p:pic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4120A-FD51-D778-158E-8F1066FE9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" y="2967370"/>
            <a:ext cx="7047889" cy="3527962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43F2BC-6E11-6D8F-9F14-65E8C247A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16" y="5131628"/>
            <a:ext cx="4742568" cy="12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A10B9-9A50-5138-EB2E-09F4B004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79ADF2B-7570-991E-090A-457C1A5B558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48C1AF-3A15-372C-C49C-B13D3D8784D2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98FD5-76F7-6FCD-FC0A-0E3C53981EF8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6A6C78-0A65-81E2-5B15-9F2B32A90CC7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화면 기록 2024-11-20 02.43.49">
            <a:hlinkClick r:id="" action="ppaction://media"/>
            <a:extLst>
              <a:ext uri="{FF2B5EF4-FFF2-40B4-BE49-F238E27FC236}">
                <a16:creationId xmlns:a16="http://schemas.microsoft.com/office/drawing/2014/main" id="{8C34E41B-0704-E6BD-989A-B6FCF6536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6482" y="432504"/>
            <a:ext cx="8179495" cy="61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EA2E-57CF-FF15-43FB-ADABC96B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793AF9A-DAAF-F412-C238-7E521A329B5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6F203B-960B-9AA3-9D7F-BA9DAA8CCEC8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E17849-0216-A732-65B8-BBB65A49C6AA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6F3A05-C856-0720-F1BC-6FEF1E2F5A5F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74F983-32B5-BC70-4459-99A616A7011E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6BCFB-C9DA-0A7E-E2BE-0F7577DE06EE}"/>
              </a:ext>
            </a:extLst>
          </p:cNvPr>
          <p:cNvSpPr txBox="1"/>
          <p:nvPr/>
        </p:nvSpPr>
        <p:spPr>
          <a:xfrm>
            <a:off x="240632" y="1362999"/>
            <a:ext cx="4652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input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일기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output :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이모티콘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상황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B7D38B-3944-681A-1226-CAFCEE18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93" y="2589822"/>
            <a:ext cx="8863213" cy="37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8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2B1D-1353-C200-8561-02307609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7089B72-B2D1-0A9E-048D-4C01F7FB7F0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730863-A516-8E05-368A-11E3E06A989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F81CF1-4EC3-B256-C26B-CD8CA47F65E4}"/>
                </a:ext>
              </a:extLst>
            </p:cNvPr>
            <p:cNvSpPr/>
            <p:nvPr/>
          </p:nvSpPr>
          <p:spPr>
            <a:xfrm>
              <a:off x="0" y="2787316"/>
              <a:ext cx="12192000" cy="1283368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1A747F-ABAC-A6D4-941A-A9576AC67D71}"/>
              </a:ext>
            </a:extLst>
          </p:cNvPr>
          <p:cNvSpPr txBox="1"/>
          <p:nvPr/>
        </p:nvSpPr>
        <p:spPr>
          <a:xfrm>
            <a:off x="0" y="278731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0">
                <a:solidFill>
                  <a:srgbClr val="A3151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😱😲😡모델 선정😢😊🤢</a:t>
            </a:r>
            <a:endParaRPr lang="ko-KR" altLang="en-US" sz="7200" b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12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2185-2F9D-06C6-2EC9-5E0BC47CF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4C1F30D-E016-DB51-266F-B18EEACBA3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E4BF7F-0AD7-0632-38CC-955843B183C1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75E78F5-DEE4-96F4-7810-16AB214E4B68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C394B4-5332-E433-5023-E556170592F2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DF4911-11EF-51EC-E2D1-BB32FED5AA4B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처리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 chart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6DCBE-1281-7B10-DF68-729FF1CE08D9}"/>
              </a:ext>
            </a:extLst>
          </p:cNvPr>
          <p:cNvSpPr txBox="1"/>
          <p:nvPr/>
        </p:nvSpPr>
        <p:spPr>
          <a:xfrm>
            <a:off x="240632" y="1362999"/>
            <a:ext cx="4652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input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일기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output :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이모티콘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상황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BA5DB4-0CF4-371B-0998-D7AB1E1D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408" y="376237"/>
            <a:ext cx="55340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53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736A6-9DFC-73DD-A767-C58DFDEAA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0C9D5EC-93F1-7174-AA47-FF54527145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9DFCBA-59AE-2E53-DFA8-2CF5760F4B38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B4A903-6C38-35C3-4A34-BAC3147E2123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ABF1C-C52B-4899-219B-51803EB0C2A7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F3DFC5-7185-3C95-4B61-9AF99F40CAD4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 및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metric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2E3E2-02C6-ACE7-1A1D-4FCA372FF69C}"/>
              </a:ext>
            </a:extLst>
          </p:cNvPr>
          <p:cNvSpPr txBox="1"/>
          <p:nvPr/>
        </p:nvSpPr>
        <p:spPr>
          <a:xfrm>
            <a:off x="240632" y="1362999"/>
            <a:ext cx="1167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LLM(Llama 1B model)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사용해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task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잘 처리하는지 확인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처리하고자 하는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task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전혀 이해하지 못함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0CFFBC-8A18-FB0C-78A3-5A43A6C50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81"/>
          <a:stretch/>
        </p:blipFill>
        <p:spPr bwMode="auto">
          <a:xfrm>
            <a:off x="2075602" y="2477527"/>
            <a:ext cx="8566837" cy="39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84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ACBE0-EB77-3C01-EBC5-A5DB1CEA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9F8858F-0555-2488-CDA2-F86BCFF5EE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5FE79D-E4FB-E1AF-C97E-37C1244C4D57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201F3D-3F56-867D-56EA-F92C97458D06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2AA7A6-6009-9D97-4C7F-4C246599BD22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E04E9-7C22-2C18-0DE7-73A338F2FACF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 및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metric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A12DC-4A08-7C3D-9B5B-F6155A2152A0}"/>
              </a:ext>
            </a:extLst>
          </p:cNvPr>
          <p:cNvSpPr txBox="1"/>
          <p:nvPr/>
        </p:nvSpPr>
        <p:spPr>
          <a:xfrm>
            <a:off x="240632" y="1362999"/>
            <a:ext cx="1167865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Gemini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이용해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task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사용해 처리해도 어려움이 있음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gemini-1.5.flash (32B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추정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 </a:t>
            </a:r>
          </a:p>
          <a:p>
            <a:pPr marL="457200" indent="-457200">
              <a:buFontTx/>
              <a:buChar char="-"/>
            </a:pP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결과 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: {'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상황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': ['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이사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대학원준비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헬스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'], 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감정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': ['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중립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중립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', '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행복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']} - </a:t>
            </a:r>
            <a:r>
              <a:rPr lang="ko-KR" altLang="en-US" sz="1800" b="0" i="0" dirty="0">
                <a:solidFill>
                  <a:srgbClr val="27262E"/>
                </a:solidFill>
                <a:effectLst/>
                <a:latin typeface="Pretendard Std"/>
              </a:rPr>
              <a:t>헬스가 행복이랑 왜</a:t>
            </a:r>
            <a:r>
              <a:rPr lang="en-US" altLang="ko-KR" sz="1800" b="0" i="0" dirty="0">
                <a:solidFill>
                  <a:srgbClr val="27262E"/>
                </a:solidFill>
                <a:effectLst/>
                <a:latin typeface="Pretendard Std"/>
              </a:rPr>
              <a:t>?</a:t>
            </a:r>
            <a:endParaRPr lang="ko-KR" altLang="en-US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03FCD1-45FF-DF59-B405-33CDE166C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156" y="2832570"/>
            <a:ext cx="7113688" cy="34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00DD-0A6F-99EB-4D92-1DA700F3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C9E22F1-983F-2516-5BCF-99A52A439CE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6481D9-CE7F-5C19-91B4-8728D40900EF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1F2421-4ABE-956B-67A8-82A0E3E99E54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221467-E904-0F66-8671-5B9A61751D3B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611F1C-2264-F71F-78DE-69B91CB88FE2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 및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metric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DBCFC-40BA-89B1-ADA0-3D905F9E6ED9}"/>
              </a:ext>
            </a:extLst>
          </p:cNvPr>
          <p:cNvSpPr txBox="1"/>
          <p:nvPr/>
        </p:nvSpPr>
        <p:spPr>
          <a:xfrm>
            <a:off x="240632" y="1362999"/>
            <a:ext cx="11678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Bert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와 같은 작은 사이즈의 모델이 처리하기 어려울 것이라 판단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감정 분석 모델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huggingface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kcbert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요약 모델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spacy-</a:t>
            </a: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en_core_web_sm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&lt;-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중점 적으로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ko-KR" altLang="en-US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4FEA3-5F30-EC9D-3C5B-E2E393CA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6" y="2974197"/>
            <a:ext cx="8156069" cy="33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CD064-816B-CBE8-C8B5-25C0A755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EF13A28-6A46-1B20-E3F1-DCF61F1E287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33496B-EDA0-0A73-A06F-A425E7A24EF0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A3D5F5-59B7-CE0E-221E-20119629D66E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1315C2-D4F2-ECA2-4CF4-5863AE7DA68D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FE856F-001E-6F6B-835A-D69D15299840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 요약 모델 선정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EBF3E-8561-DA00-48E7-CDAC9235C608}"/>
              </a:ext>
            </a:extLst>
          </p:cNvPr>
          <p:cNvSpPr txBox="1"/>
          <p:nvPr/>
        </p:nvSpPr>
        <p:spPr>
          <a:xfrm>
            <a:off x="240632" y="1362999"/>
            <a:ext cx="116786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 </a:t>
            </a:r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문장의 핵심 키워드를 추출하여 요약</a:t>
            </a:r>
          </a:p>
          <a:p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 </a:t>
            </a:r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주요 라이브러리</a:t>
            </a:r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en-US" altLang="ko-KR" sz="3200" dirty="0" err="1">
                <a:highlight>
                  <a:srgbClr val="FFFF00"/>
                </a:highligh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spaCy</a:t>
            </a:r>
            <a:r>
              <a:rPr lang="en-US" altLang="ko-KR" sz="3200" dirty="0">
                <a:highlight>
                  <a:srgbClr val="FFFF00"/>
                </a:highligh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(</a:t>
            </a:r>
            <a:r>
              <a:rPr lang="ko-KR" altLang="en-US" sz="3200" dirty="0">
                <a:highlight>
                  <a:srgbClr val="FFFF00"/>
                </a:highligh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채택 </a:t>
            </a:r>
            <a:r>
              <a:rPr lang="en-US" altLang="ko-KR" sz="3200" dirty="0">
                <a:highlight>
                  <a:srgbClr val="FFFF00"/>
                </a:highligh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3200" dirty="0">
                <a:highlight>
                  <a:srgbClr val="FFFF00"/>
                </a:highligh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통합 용이</a:t>
            </a:r>
            <a:r>
              <a:rPr lang="en-US" altLang="ko-KR" sz="3200" dirty="0">
                <a:highlight>
                  <a:srgbClr val="FFFF00"/>
                </a:highlight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endParaRPr lang="ko-KR" altLang="en-US" sz="3200" dirty="0">
              <a:highlight>
                <a:srgbClr val="FFFF00"/>
              </a:highlight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32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PyTextRank</a:t>
            </a:r>
            <a:endParaRPr lang="ko-KR" altLang="en-US" sz="32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32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KeyBERT</a:t>
            </a:r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(</a:t>
            </a:r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파이프라인 환경설정 문제</a:t>
            </a:r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endParaRPr lang="ko-KR" altLang="en-US" sz="32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3200" strike="sngStrike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Kiwi (</a:t>
            </a:r>
            <a:r>
              <a:rPr lang="ko-KR" altLang="en-US" sz="3200" strike="sngStrike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한국어 처리</a:t>
            </a:r>
            <a:r>
              <a:rPr lang="en-US" altLang="ko-KR" sz="3200" strike="sngStrike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r>
              <a:rPr lang="en-US" altLang="ko-KR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32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다양한 예제를 통해 정확성 비교</a:t>
            </a:r>
          </a:p>
          <a:p>
            <a:endParaRPr lang="ko-KR" altLang="en-US" sz="1800" dirty="0"/>
          </a:p>
          <a:p>
            <a:pPr marL="457200" indent="-457200">
              <a:buFontTx/>
              <a:buChar char="-"/>
            </a:pPr>
            <a:endParaRPr lang="ko-KR" altLang="en-US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03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DEE8-466E-835C-6E5C-3CDB223F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D0B448E-62B4-D7BA-2EFC-EAF4650C66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0F43DC-187B-6CE1-E481-62922EC95107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ACCFC8-6312-1904-6950-8A2E766FDB5C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FEAF41-8294-4A96-2005-262679C3C6E7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C7AFB6-DA7F-3F4D-E39D-840B90D32919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 요약 모델 선정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0DFBA-FB1A-E6AB-81A7-39091A686193}"/>
              </a:ext>
            </a:extLst>
          </p:cNvPr>
          <p:cNvSpPr txBox="1"/>
          <p:nvPr/>
        </p:nvSpPr>
        <p:spPr>
          <a:xfrm>
            <a:off x="240632" y="1362999"/>
            <a:ext cx="1167865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 </a:t>
            </a:r>
            <a:r>
              <a:rPr lang="en-US" altLang="ko-KR" sz="4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spaCy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와 통합하여 텍스트 분석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핵심 문구를 추출하여 상위 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개의 키워드 반환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예제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입력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'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나는 </a:t>
            </a:r>
            <a:r>
              <a:rPr lang="ko-KR" altLang="en-US" sz="4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아침일찍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운동을 가서 배가 고프다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.'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출력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['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배가 고프다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']</a:t>
            </a:r>
          </a:p>
          <a:p>
            <a:pPr marL="457200" indent="-457200">
              <a:buFontTx/>
              <a:buChar char="-"/>
            </a:pPr>
            <a:endParaRPr lang="ko-KR" altLang="en-US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1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C746-385B-5DE9-A81C-696514D7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3FB7E85-3D12-B387-550D-C9901C2D35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116D95-E640-5811-686D-C058B5A7767F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D59F79-E18C-713B-1716-D9BAABA6AD7B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EB9818-CD5A-34D6-9CE1-792820BF0C6B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3B71EA-A78C-FBBE-D2D8-7F63DAF78C8A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트리거가 무엇인가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0C747-9573-CFB2-E26D-510835C19DD9}"/>
              </a:ext>
            </a:extLst>
          </p:cNvPr>
          <p:cNvSpPr txBox="1"/>
          <p:nvPr/>
        </p:nvSpPr>
        <p:spPr>
          <a:xfrm>
            <a:off x="240632" y="1023231"/>
            <a:ext cx="11678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감정은 어떠한 상황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사건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물건에 의해 불러 올 수 있음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“</a:t>
            </a: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결혼식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“ </a:t>
            </a: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이라는 상황에 어떠한 기억이 담겨 감정을 불러 일으킴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BEE0BB0-E5BF-7C6C-DAAA-E6782F45E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58" y="2162676"/>
            <a:ext cx="9518884" cy="426218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56C0193-BABB-F5EE-BC44-D35797D25135}"/>
              </a:ext>
            </a:extLst>
          </p:cNvPr>
          <p:cNvCxnSpPr>
            <a:cxnSpLocks/>
          </p:cNvCxnSpPr>
          <p:nvPr/>
        </p:nvCxnSpPr>
        <p:spPr>
          <a:xfrm flipV="1">
            <a:off x="1336558" y="1792000"/>
            <a:ext cx="0" cy="4632863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CD7084-DC05-5A88-3DB8-99A38733F91F}"/>
              </a:ext>
            </a:extLst>
          </p:cNvPr>
          <p:cNvCxnSpPr>
            <a:cxnSpLocks/>
          </p:cNvCxnSpPr>
          <p:nvPr/>
        </p:nvCxnSpPr>
        <p:spPr>
          <a:xfrm>
            <a:off x="1336558" y="6424863"/>
            <a:ext cx="9878289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77755-91F4-FCEA-D58A-36007A90C567}"/>
              </a:ext>
            </a:extLst>
          </p:cNvPr>
          <p:cNvSpPr txBox="1"/>
          <p:nvPr/>
        </p:nvSpPr>
        <p:spPr>
          <a:xfrm>
            <a:off x="563534" y="1901066"/>
            <a:ext cx="46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😊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E4D090-CA97-DED6-EEC4-216E84B6674F}"/>
              </a:ext>
            </a:extLst>
          </p:cNvPr>
          <p:cNvSpPr txBox="1"/>
          <p:nvPr/>
        </p:nvSpPr>
        <p:spPr>
          <a:xfrm>
            <a:off x="563534" y="5925706"/>
            <a:ext cx="46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6C657C-4A5D-7E74-111F-2C5C58D09462}"/>
              </a:ext>
            </a:extLst>
          </p:cNvPr>
          <p:cNvSpPr txBox="1"/>
          <p:nvPr/>
        </p:nvSpPr>
        <p:spPr>
          <a:xfrm>
            <a:off x="11162302" y="6264260"/>
            <a:ext cx="90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67135BC-6534-F43F-9953-BB3FE1D8144B}"/>
              </a:ext>
            </a:extLst>
          </p:cNvPr>
          <p:cNvSpPr/>
          <p:nvPr/>
        </p:nvSpPr>
        <p:spPr>
          <a:xfrm>
            <a:off x="2673117" y="3693695"/>
            <a:ext cx="1331495" cy="11376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6AAD1E-A617-333D-FF89-58B97B8B2D88}"/>
              </a:ext>
            </a:extLst>
          </p:cNvPr>
          <p:cNvSpPr/>
          <p:nvPr/>
        </p:nvSpPr>
        <p:spPr>
          <a:xfrm>
            <a:off x="3272320" y="4165193"/>
            <a:ext cx="399418" cy="19462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1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1CB2-F834-D8D5-4638-27CFF5E4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C0CF8B-B774-C426-75EB-0EF83D488F1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CCEF3E-D413-7BFE-CBA5-930452F14DC4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F792B27-2825-AAF1-72F3-A564453450A7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C3287E-FC71-F9CB-73B9-A23C83031A0F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B1C68C-7D40-D2C7-2B8D-AF7A5E8956A3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 요약 모델 선정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E7128-8279-1FF3-A40C-3A13646645B6}"/>
              </a:ext>
            </a:extLst>
          </p:cNvPr>
          <p:cNvSpPr txBox="1"/>
          <p:nvPr/>
        </p:nvSpPr>
        <p:spPr>
          <a:xfrm>
            <a:off x="240632" y="1362999"/>
            <a:ext cx="1167865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 Bert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기반의 문맥 분석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 n-gram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설정 및 상위 키워드 반환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예제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입력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'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배가 고프다고 음식을 훔치는 것은 도덕적이지 못하다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.'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출력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['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도덕적이지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']</a:t>
            </a:r>
          </a:p>
          <a:p>
            <a:pPr marL="457200" indent="-457200">
              <a:buFontTx/>
              <a:buChar char="-"/>
            </a:pPr>
            <a:endParaRPr lang="ko-KR" altLang="en-US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57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A7275-737A-199B-7D29-4F9D679F4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92D6D23-F585-3CA9-DAAC-3A1E82EBCD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444B5D8-3361-5F4A-9A19-73F09525BC66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0D633E-7E0D-AEA2-BA9C-3738B94628CD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F2BB73-9A01-6B03-CF8D-D317990DB56A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B3D49B-B19E-D496-4111-C314DC46A918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 요약 모델 선정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FE0EE-987C-4DE0-168B-BDA1C34BD41C}"/>
              </a:ext>
            </a:extLst>
          </p:cNvPr>
          <p:cNvSpPr txBox="1"/>
          <p:nvPr/>
        </p:nvSpPr>
        <p:spPr>
          <a:xfrm>
            <a:off x="240632" y="1362999"/>
            <a:ext cx="116786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 </a:t>
            </a:r>
            <a:r>
              <a:rPr lang="en-US" altLang="ko-KR" sz="4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PyTextRank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빠르고 간단한 키워드 추출</a:t>
            </a:r>
          </a:p>
          <a:p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영어 모델 기반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 </a:t>
            </a:r>
            <a:r>
              <a:rPr lang="en-US" altLang="ko-KR" sz="4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KeyBERT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</a:p>
          <a:p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높은 정확도</a:t>
            </a:r>
          </a:p>
          <a:p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en-US" altLang="ko-KR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4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한국어 및 다양한 언어 지원</a:t>
            </a:r>
          </a:p>
        </p:txBody>
      </p:sp>
    </p:spTree>
    <p:extLst>
      <p:ext uri="{BB962C8B-B14F-4D97-AF65-F5344CB8AC3E}">
        <p14:creationId xmlns:p14="http://schemas.microsoft.com/office/powerpoint/2010/main" val="332208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93999-1CCA-FBA2-16F2-2C190A18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1CCDC8F-02D7-73C1-1F30-C1691DE3EC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B823160-6347-8124-1B68-28085727B0A2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C55882-8FF8-18F9-0049-4889C60D46AB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398192-55D6-EBCA-551B-70F057B836E9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EF1BD7-58B2-8620-F973-D73E0DFEDF54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 요약 모델 비교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값 확인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37D5A641-EEE1-45FE-A663-1C6822DBA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32" y="3894196"/>
            <a:ext cx="6045117" cy="221628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2728F-5941-583D-59C6-498025C7B27C}"/>
              </a:ext>
            </a:extLst>
          </p:cNvPr>
          <p:cNvSpPr txBox="1"/>
          <p:nvPr/>
        </p:nvSpPr>
        <p:spPr>
          <a:xfrm>
            <a:off x="240632" y="2833449"/>
            <a:ext cx="561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KeyBERT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555EE9-333F-4F7C-B06C-03E6D7BD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84" y="3840290"/>
            <a:ext cx="5448300" cy="232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1D6103-75F5-BAE3-DF8A-65D43024099E}"/>
              </a:ext>
            </a:extLst>
          </p:cNvPr>
          <p:cNvSpPr txBox="1"/>
          <p:nvPr/>
        </p:nvSpPr>
        <p:spPr>
          <a:xfrm>
            <a:off x="6454942" y="2833449"/>
            <a:ext cx="5614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spaCy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6FAF7-D34E-7CEF-AAAC-0CC584A2D20D}"/>
              </a:ext>
            </a:extLst>
          </p:cNvPr>
          <p:cNvSpPr txBox="1"/>
          <p:nvPr/>
        </p:nvSpPr>
        <p:spPr>
          <a:xfrm>
            <a:off x="240632" y="1362999"/>
            <a:ext cx="1167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키워드 요약을 필요했으므로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KeyBERT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 더 잘 수행한다 판단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하지만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파이프라인 환경설정 문제로 </a:t>
            </a: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spaCy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모델 선택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5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5DD6-A375-5DA7-BA8C-2534A144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0454700-B7ED-3AF0-9331-5CEAE8630A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D5BF34-35E9-D470-AD31-785D2FDF5AE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BD25459-342B-D7CA-33B0-FD38754C6A58}"/>
                </a:ext>
              </a:extLst>
            </p:cNvPr>
            <p:cNvSpPr/>
            <p:nvPr/>
          </p:nvSpPr>
          <p:spPr>
            <a:xfrm>
              <a:off x="0" y="2787316"/>
              <a:ext cx="12192000" cy="1283368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470FE7-F77D-B9F7-222E-83854E77C798}"/>
              </a:ext>
            </a:extLst>
          </p:cNvPr>
          <p:cNvSpPr txBox="1"/>
          <p:nvPr/>
        </p:nvSpPr>
        <p:spPr>
          <a:xfrm>
            <a:off x="0" y="282378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0" dirty="0">
                <a:solidFill>
                  <a:srgbClr val="A3151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😱😲😡</a:t>
            </a:r>
            <a:r>
              <a:rPr lang="en-US" altLang="ko-KR" sz="6600" b="0" dirty="0">
                <a:solidFill>
                  <a:srgbClr val="A3151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plan</a:t>
            </a:r>
            <a:r>
              <a:rPr lang="ko-KR" altLang="en-US" sz="7200" b="0" dirty="0">
                <a:solidFill>
                  <a:srgbClr val="A3151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😢😊🤢</a:t>
            </a:r>
            <a:endParaRPr lang="ko-KR" altLang="en-US" sz="7200" b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39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0BF53-6CCA-1BD5-E464-DFBB0C42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F401460-A5FF-0E32-D74E-6012BBCDBD7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0A8338-3AD8-2295-648A-4396348163B7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9F398C-F26F-1BAA-67BE-B3D2A418EC32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037B40-9C0F-55E0-52B7-98495C26EF1D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3F7959-AAE8-081F-7FBE-20F1910AEF78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아쉬운점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87070A-B3B9-0389-6157-074362B3EECF}"/>
              </a:ext>
            </a:extLst>
          </p:cNvPr>
          <p:cNvGrpSpPr/>
          <p:nvPr/>
        </p:nvGrpSpPr>
        <p:grpSpPr>
          <a:xfrm>
            <a:off x="1574296" y="2141027"/>
            <a:ext cx="7546181" cy="2595306"/>
            <a:chOff x="1084439" y="1603654"/>
            <a:chExt cx="7546181" cy="2595306"/>
          </a:xfrm>
        </p:grpSpPr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EF995B0B-3F4F-66A1-D084-14EBDCB8D61E}"/>
                </a:ext>
              </a:extLst>
            </p:cNvPr>
            <p:cNvSpPr/>
            <p:nvPr/>
          </p:nvSpPr>
          <p:spPr>
            <a:xfrm>
              <a:off x="1312919" y="1603654"/>
              <a:ext cx="45719" cy="2595306"/>
            </a:xfrm>
            <a:prstGeom prst="roundRect">
              <a:avLst>
                <a:gd name="adj" fmla="val 298550"/>
              </a:avLst>
            </a:prstGeom>
            <a:solidFill>
              <a:srgbClr val="FFD56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Shape 2">
              <a:extLst>
                <a:ext uri="{FF2B5EF4-FFF2-40B4-BE49-F238E27FC236}">
                  <a16:creationId xmlns:a16="http://schemas.microsoft.com/office/drawing/2014/main" id="{2383CAD2-8F71-E475-5812-40E491BC0714}"/>
                </a:ext>
              </a:extLst>
            </p:cNvPr>
            <p:cNvSpPr/>
            <p:nvPr/>
          </p:nvSpPr>
          <p:spPr>
            <a:xfrm>
              <a:off x="1541401" y="2075856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FFD56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Shape 3">
              <a:extLst>
                <a:ext uri="{FF2B5EF4-FFF2-40B4-BE49-F238E27FC236}">
                  <a16:creationId xmlns:a16="http://schemas.microsoft.com/office/drawing/2014/main" id="{78B5B7E7-81EC-9350-33F8-E52981A8DF08}"/>
                </a:ext>
              </a:extLst>
            </p:cNvPr>
            <p:cNvSpPr/>
            <p:nvPr/>
          </p:nvSpPr>
          <p:spPr>
            <a:xfrm>
              <a:off x="1084439" y="1847375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FFD56B"/>
            </a:solidFill>
            <a:ln w="762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5679825A-16CF-5EA6-36E1-A723F47F086A}"/>
                </a:ext>
              </a:extLst>
            </p:cNvPr>
            <p:cNvSpPr/>
            <p:nvPr/>
          </p:nvSpPr>
          <p:spPr>
            <a:xfrm>
              <a:off x="1260889" y="1920003"/>
              <a:ext cx="134422" cy="342067"/>
            </a:xfrm>
            <a:prstGeom prst="rect">
              <a:avLst/>
            </a:prstGeom>
            <a:solidFill>
              <a:srgbClr val="FFD56B"/>
            </a:solidFill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1</a:t>
              </a:r>
              <a:endParaRPr lang="en-US" sz="26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B752A2C-A682-7993-D360-CD7296D084B2}"/>
                </a:ext>
              </a:extLst>
            </p:cNvPr>
            <p:cNvSpPr/>
            <p:nvPr/>
          </p:nvSpPr>
          <p:spPr>
            <a:xfrm>
              <a:off x="2519737" y="1689600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ko-KR" altLang="en-US" sz="3200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문제</a:t>
              </a:r>
              <a:r>
                <a:rPr lang="en-US" sz="3200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 정의 부족</a:t>
              </a:r>
              <a:endParaRPr 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1C91EE3B-7EE4-DEC1-C16F-18D0825736E8}"/>
                </a:ext>
              </a:extLst>
            </p:cNvPr>
            <p:cNvSpPr/>
            <p:nvPr/>
          </p:nvSpPr>
          <p:spPr>
            <a:xfrm>
              <a:off x="2519737" y="2175732"/>
              <a:ext cx="611088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 algn="l">
                <a:lnSpc>
                  <a:spcPts val="2700"/>
                </a:lnSpc>
                <a:buFontTx/>
                <a:buChar char="-"/>
              </a:pPr>
              <a:r>
                <a:rPr lang="en-US" sz="2400" dirty="0" err="1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일기를</a:t>
              </a: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 상황별로 나누는 정확한 </a:t>
              </a:r>
              <a:r>
                <a:rPr lang="en-US" sz="2400" dirty="0" err="1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기준을</a:t>
              </a: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 </a:t>
              </a:r>
              <a:r>
                <a:rPr lang="en-US" sz="2400" dirty="0" err="1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설정</a:t>
              </a: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 </a:t>
              </a:r>
              <a:r>
                <a:rPr lang="en-US" sz="2400" dirty="0" err="1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하지</a:t>
              </a: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 못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함</a:t>
              </a: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.</a:t>
              </a:r>
            </a:p>
            <a:p>
              <a:pPr marL="285750" indent="-285750" algn="l">
                <a:lnSpc>
                  <a:spcPts val="27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일기 한 문장에 감정이 하나씩 있다는 가정 하에 진행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.</a:t>
              </a:r>
              <a:endParaRPr 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14" name="Shape 7">
              <a:extLst>
                <a:ext uri="{FF2B5EF4-FFF2-40B4-BE49-F238E27FC236}">
                  <a16:creationId xmlns:a16="http://schemas.microsoft.com/office/drawing/2014/main" id="{9EEA5441-BD5A-B1A7-A57D-3B5F6995127A}"/>
                </a:ext>
              </a:extLst>
            </p:cNvPr>
            <p:cNvSpPr/>
            <p:nvPr/>
          </p:nvSpPr>
          <p:spPr>
            <a:xfrm>
              <a:off x="1541401" y="3558422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FFD56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Shape 8">
              <a:extLst>
                <a:ext uri="{FF2B5EF4-FFF2-40B4-BE49-F238E27FC236}">
                  <a16:creationId xmlns:a16="http://schemas.microsoft.com/office/drawing/2014/main" id="{27FDB0D1-0780-DE12-36C7-0D4C3B644E25}"/>
                </a:ext>
              </a:extLst>
            </p:cNvPr>
            <p:cNvSpPr/>
            <p:nvPr/>
          </p:nvSpPr>
          <p:spPr>
            <a:xfrm>
              <a:off x="1084439" y="3329941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FFD56B"/>
            </a:solidFill>
            <a:ln w="762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 9">
              <a:extLst>
                <a:ext uri="{FF2B5EF4-FFF2-40B4-BE49-F238E27FC236}">
                  <a16:creationId xmlns:a16="http://schemas.microsoft.com/office/drawing/2014/main" id="{023689DB-146B-2955-EFBE-733D82832DB3}"/>
                </a:ext>
              </a:extLst>
            </p:cNvPr>
            <p:cNvSpPr/>
            <p:nvPr/>
          </p:nvSpPr>
          <p:spPr>
            <a:xfrm>
              <a:off x="1226004" y="3402569"/>
              <a:ext cx="204192" cy="342067"/>
            </a:xfrm>
            <a:prstGeom prst="rect">
              <a:avLst/>
            </a:prstGeom>
            <a:solidFill>
              <a:srgbClr val="FFD56B"/>
            </a:solidFill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2</a:t>
              </a:r>
              <a:endParaRPr lang="en-US" sz="26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95A514A2-313F-162E-9503-B14EC29485F0}"/>
                </a:ext>
              </a:extLst>
            </p:cNvPr>
            <p:cNvSpPr/>
            <p:nvPr/>
          </p:nvSpPr>
          <p:spPr>
            <a:xfrm>
              <a:off x="2519737" y="3172166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ko-KR" altLang="en-US" sz="3200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모델 평가에서 아쉬움</a:t>
              </a:r>
              <a:endParaRPr 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2C108B12-0161-A089-DE53-E01D0581B3CF}"/>
                </a:ext>
              </a:extLst>
            </p:cNvPr>
            <p:cNvSpPr/>
            <p:nvPr/>
          </p:nvSpPr>
          <p:spPr>
            <a:xfrm>
              <a:off x="2519737" y="3658298"/>
              <a:ext cx="611088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모델 구동 후 결과가 잘 나온 결과인지 평가하기 어려움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.</a:t>
              </a:r>
            </a:p>
            <a:p>
              <a:pPr marL="342900" indent="-342900" algn="l">
                <a:lnSpc>
                  <a:spcPts val="27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결과에 대한 측정 지표를 먼저 만들고 진행 하고자 함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.</a:t>
              </a: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 </a:t>
              </a:r>
              <a:endParaRPr 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68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65F0-077E-4BA3-8F03-8F807BDF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E5AD620-2B6D-68F3-FAC5-F41DE76F8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F8262C8-68E0-9CE6-8E3E-6E12AE301592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F6BBBC-8916-6980-D7B0-B764587E2AC7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18E780-53E0-9280-960C-151625C7530A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09D4E-D957-B131-3BB8-BF629D51FA6E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개선안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53A40A-F5AF-EAA3-11EB-E5F54A6C43C8}"/>
              </a:ext>
            </a:extLst>
          </p:cNvPr>
          <p:cNvGrpSpPr/>
          <p:nvPr/>
        </p:nvGrpSpPr>
        <p:grpSpPr>
          <a:xfrm>
            <a:off x="1574296" y="2141027"/>
            <a:ext cx="7546181" cy="2595306"/>
            <a:chOff x="1084439" y="1603654"/>
            <a:chExt cx="7546181" cy="2595306"/>
          </a:xfrm>
        </p:grpSpPr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48AE2517-39BB-9CD3-9051-16892E629D7C}"/>
                </a:ext>
              </a:extLst>
            </p:cNvPr>
            <p:cNvSpPr/>
            <p:nvPr/>
          </p:nvSpPr>
          <p:spPr>
            <a:xfrm>
              <a:off x="1312919" y="1603654"/>
              <a:ext cx="45719" cy="2595306"/>
            </a:xfrm>
            <a:prstGeom prst="roundRect">
              <a:avLst>
                <a:gd name="adj" fmla="val 298550"/>
              </a:avLst>
            </a:prstGeom>
            <a:solidFill>
              <a:srgbClr val="FFD56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Shape 2">
              <a:extLst>
                <a:ext uri="{FF2B5EF4-FFF2-40B4-BE49-F238E27FC236}">
                  <a16:creationId xmlns:a16="http://schemas.microsoft.com/office/drawing/2014/main" id="{40AC1402-2614-D917-1A7E-F163AB7639DB}"/>
                </a:ext>
              </a:extLst>
            </p:cNvPr>
            <p:cNvSpPr/>
            <p:nvPr/>
          </p:nvSpPr>
          <p:spPr>
            <a:xfrm>
              <a:off x="1541401" y="2075856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FFD56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Shape 3">
              <a:extLst>
                <a:ext uri="{FF2B5EF4-FFF2-40B4-BE49-F238E27FC236}">
                  <a16:creationId xmlns:a16="http://schemas.microsoft.com/office/drawing/2014/main" id="{8770DDB1-1CA9-570B-D134-C9015890A916}"/>
                </a:ext>
              </a:extLst>
            </p:cNvPr>
            <p:cNvSpPr/>
            <p:nvPr/>
          </p:nvSpPr>
          <p:spPr>
            <a:xfrm>
              <a:off x="1084439" y="1847375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FFD56B"/>
            </a:solidFill>
            <a:ln w="762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A02A88C9-6086-838C-850C-C145F8A09A84}"/>
                </a:ext>
              </a:extLst>
            </p:cNvPr>
            <p:cNvSpPr/>
            <p:nvPr/>
          </p:nvSpPr>
          <p:spPr>
            <a:xfrm>
              <a:off x="1260889" y="1920003"/>
              <a:ext cx="134422" cy="342067"/>
            </a:xfrm>
            <a:prstGeom prst="rect">
              <a:avLst/>
            </a:prstGeom>
            <a:solidFill>
              <a:srgbClr val="FFD56B"/>
            </a:solidFill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1</a:t>
              </a:r>
              <a:endParaRPr lang="en-US" sz="26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A0E29B2A-5260-4E4E-9406-988D234F3658}"/>
                </a:ext>
              </a:extLst>
            </p:cNvPr>
            <p:cNvSpPr/>
            <p:nvPr/>
          </p:nvSpPr>
          <p:spPr>
            <a:xfrm>
              <a:off x="2519737" y="1689600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ko-KR" altLang="en-US" sz="3200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데이터셋을 사용해 학습 진행</a:t>
              </a:r>
              <a:endParaRPr 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CF22692B-8B9F-F7BD-A59D-1AE68EC985BA}"/>
                </a:ext>
              </a:extLst>
            </p:cNvPr>
            <p:cNvSpPr/>
            <p:nvPr/>
          </p:nvSpPr>
          <p:spPr>
            <a:xfrm>
              <a:off x="2519737" y="2175732"/>
              <a:ext cx="611088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 algn="l">
                <a:lnSpc>
                  <a:spcPts val="27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기준이 되는 데이터를 기반으로 상황을 판단 해볼 수 있음</a:t>
              </a:r>
              <a:endParaRPr lang="en-US" altLang="ko-KR" sz="2400" dirty="0">
                <a:solidFill>
                  <a:srgbClr val="3B3535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Sora Light" pitchFamily="34" charset="-120"/>
              </a:endParaRPr>
            </a:p>
          </p:txBody>
        </p:sp>
        <p:sp>
          <p:nvSpPr>
            <p:cNvPr id="14" name="Shape 7">
              <a:extLst>
                <a:ext uri="{FF2B5EF4-FFF2-40B4-BE49-F238E27FC236}">
                  <a16:creationId xmlns:a16="http://schemas.microsoft.com/office/drawing/2014/main" id="{C52E716A-CB99-2543-8107-6C805374C5F5}"/>
                </a:ext>
              </a:extLst>
            </p:cNvPr>
            <p:cNvSpPr/>
            <p:nvPr/>
          </p:nvSpPr>
          <p:spPr>
            <a:xfrm>
              <a:off x="1541401" y="3558422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FFD56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Shape 8">
              <a:extLst>
                <a:ext uri="{FF2B5EF4-FFF2-40B4-BE49-F238E27FC236}">
                  <a16:creationId xmlns:a16="http://schemas.microsoft.com/office/drawing/2014/main" id="{262B60AB-5079-404D-4CA4-2AE7214B3A64}"/>
                </a:ext>
              </a:extLst>
            </p:cNvPr>
            <p:cNvSpPr/>
            <p:nvPr/>
          </p:nvSpPr>
          <p:spPr>
            <a:xfrm>
              <a:off x="1084439" y="3329941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FFD56B"/>
            </a:solidFill>
            <a:ln w="762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 9">
              <a:extLst>
                <a:ext uri="{FF2B5EF4-FFF2-40B4-BE49-F238E27FC236}">
                  <a16:creationId xmlns:a16="http://schemas.microsoft.com/office/drawing/2014/main" id="{946EC6A8-3EDA-0955-83EC-442424126E1F}"/>
                </a:ext>
              </a:extLst>
            </p:cNvPr>
            <p:cNvSpPr/>
            <p:nvPr/>
          </p:nvSpPr>
          <p:spPr>
            <a:xfrm>
              <a:off x="1226004" y="3402569"/>
              <a:ext cx="204192" cy="342067"/>
            </a:xfrm>
            <a:prstGeom prst="rect">
              <a:avLst/>
            </a:prstGeom>
            <a:solidFill>
              <a:srgbClr val="FFD56B"/>
            </a:solidFill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2</a:t>
              </a:r>
              <a:endParaRPr lang="en-US" sz="26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52DA0CEC-B613-F828-9F7B-74BC1B021FA6}"/>
                </a:ext>
              </a:extLst>
            </p:cNvPr>
            <p:cNvSpPr/>
            <p:nvPr/>
          </p:nvSpPr>
          <p:spPr>
            <a:xfrm>
              <a:off x="2519737" y="3172166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altLang="ko-KR" sz="3200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RAG </a:t>
              </a:r>
              <a:r>
                <a:rPr lang="ko-KR" altLang="en-US" sz="3200" dirty="0">
                  <a:solidFill>
                    <a:srgbClr val="3B353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lexandria Semi Bold" pitchFamily="34" charset="-120"/>
                </a:rPr>
                <a:t>도입</a:t>
              </a:r>
              <a:endParaRPr 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0AC9F6CF-3C26-9883-BEDD-29F6D780FF5F}"/>
                </a:ext>
              </a:extLst>
            </p:cNvPr>
            <p:cNvSpPr/>
            <p:nvPr/>
          </p:nvSpPr>
          <p:spPr>
            <a:xfrm>
              <a:off x="2519737" y="3658298"/>
              <a:ext cx="611088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700"/>
                </a:lnSpc>
                <a:buFontTx/>
                <a:buChar char="-"/>
              </a:pP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Retriever : 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질문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(Query)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과 문서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(Document)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를 벡터 공간에 </a:t>
              </a:r>
              <a:r>
                <a:rPr lang="ko-KR" altLang="en-US" sz="2400" dirty="0" err="1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임베딩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 </a:t>
              </a:r>
              <a:endParaRPr lang="en-US" altLang="ko-KR" sz="2400" dirty="0">
                <a:solidFill>
                  <a:srgbClr val="3B3535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Sora Light" pitchFamily="34" charset="-120"/>
              </a:endParaRPr>
            </a:p>
            <a:p>
              <a:pPr algn="l">
                <a:lnSpc>
                  <a:spcPts val="2700"/>
                </a:lnSpc>
              </a:pP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하여 질문과 관련성 높은 정보를 검색하는 것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.</a:t>
              </a:r>
            </a:p>
            <a:p>
              <a:pPr algn="l">
                <a:lnSpc>
                  <a:spcPts val="2700"/>
                </a:lnSpc>
              </a:pPr>
              <a:r>
                <a:rPr 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- Retriever 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사용이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, 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우리 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task</a:t>
              </a:r>
              <a:r>
                <a:rPr lang="ko-KR" altLang="en-US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에 적합하다고 생각</a:t>
              </a:r>
              <a:r>
                <a:rPr lang="en-US" altLang="ko-KR" sz="2400" dirty="0">
                  <a:solidFill>
                    <a:srgbClr val="3B3535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Sora Light" pitchFamily="34" charset="-120"/>
                </a:rPr>
                <a:t>.</a:t>
              </a:r>
              <a:endParaRPr 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58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E7941-736D-A5E2-79DA-2818544F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BC70E4A-CD85-2F6E-593F-076F052F29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D35B3D0-2BB1-BF2D-7CCD-B4F946B124AC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3B373B-EE3D-BBCD-AE1C-C37F82682AAA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2EEAC2-1CBE-2E2B-3E27-88B93635AD8D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35AC1D-BB8E-1CFE-B1DE-6A0F2AD5C050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사용하고자 하는 데이터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DD9F6-249F-39F0-5BD8-B85BB58E15F3}"/>
              </a:ext>
            </a:extLst>
          </p:cNvPr>
          <p:cNvSpPr txBox="1"/>
          <p:nvPr/>
        </p:nvSpPr>
        <p:spPr>
          <a:xfrm>
            <a:off x="240632" y="1362999"/>
            <a:ext cx="1167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RAG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사용해서 데이터를 학습시키고자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한국어 단발성 대화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데이터를 사용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ref.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D3748-0B79-AD51-2293-A26AA10E60E4}"/>
              </a:ext>
            </a:extLst>
          </p:cNvPr>
          <p:cNvSpPr txBox="1"/>
          <p:nvPr/>
        </p:nvSpPr>
        <p:spPr>
          <a:xfrm>
            <a:off x="240632" y="2589822"/>
            <a:ext cx="116786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</a:t>
            </a:r>
            <a:r>
              <a:rPr lang="ko-KR" altLang="en-US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전처리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전략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인터넷 채팅 상 많이 발생하는 특성 처리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특수 문자 반복 처리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같은 말을 반복하는 </a:t>
            </a:r>
            <a:r>
              <a:rPr lang="ko-KR" altLang="en-US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도배성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글 처리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976C6E-0B97-9904-1E35-1DE37877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8" y="3565358"/>
            <a:ext cx="11226080" cy="11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73A62A73-4A35-AAF1-8933-C9A1BF1F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6" y="5273630"/>
            <a:ext cx="8876073" cy="115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7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77EA1-7FE8-2020-F95B-AE6BDF5B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870C4D-AA04-07D9-DADB-120A379CB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7AE2AD-8C07-0FCD-8152-388529BB695F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D72AC3-15D9-636F-4BCF-A63BE802C188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9606E5-4A0A-B21C-4CA7-18710E576D47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F8B41-9361-E855-08E9-A3C5BA9375FE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사용하고자 하는 데이터 </a:t>
            </a:r>
            <a:r>
              <a:rPr lang="ko-KR" altLang="en-US" sz="4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C2ECF-C855-C9F5-544B-214D57335AEF}"/>
              </a:ext>
            </a:extLst>
          </p:cNvPr>
          <p:cNvSpPr txBox="1"/>
          <p:nvPr/>
        </p:nvSpPr>
        <p:spPr>
          <a:xfrm>
            <a:off x="240632" y="1362999"/>
            <a:ext cx="1167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raw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처리 전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aft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처리 후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의미 중복을 처리하여 사용 할 수 있는 데이터로 만듦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FEAF77F7-D242-FD84-D6F1-7038363E7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624388"/>
            <a:ext cx="89154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10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5D54-3658-2F2B-C256-93B2F89EA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35A0A7E-2533-FB8C-C358-A452215879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9DA235-B728-4EEF-7F00-A3B7825DDBDE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12F1CA-0480-9D71-434D-431A0275C382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CE8C93-1917-1738-0343-81F7A0BB8A79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B81AAA-E6B5-33A5-6ACB-77040287B9C1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사용하고자 하는 데이터 </a:t>
            </a:r>
            <a:r>
              <a:rPr lang="ko-KR" altLang="en-US" sz="4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35996-C53C-9C55-111B-A397EDCA35BA}"/>
              </a:ext>
            </a:extLst>
          </p:cNvPr>
          <p:cNvSpPr txBox="1"/>
          <p:nvPr/>
        </p:nvSpPr>
        <p:spPr>
          <a:xfrm>
            <a:off x="240632" y="1362999"/>
            <a:ext cx="11678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토큰 및 벡터화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형태소로 토큰화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mecab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tensorflow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tokenizer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24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A435-E1B5-329F-7B57-A742E1C3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4076F2-C7CE-B46C-4217-D4CB4EB2820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620D65-4679-479F-48AE-28FA9D931219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CF30BB-DFB0-15E6-6571-04AB722F1F09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37EC26-C4D8-1743-4087-6E04C67A788D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E27142-A860-B11C-BB34-8C4A5B6479C9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RAG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BD357-D41C-CAEB-5B7E-96D44FA75C30}"/>
              </a:ext>
            </a:extLst>
          </p:cNvPr>
          <p:cNvSpPr txBox="1"/>
          <p:nvPr/>
        </p:nvSpPr>
        <p:spPr>
          <a:xfrm>
            <a:off x="240632" y="1362999"/>
            <a:ext cx="1167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Llama_Index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Metadata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처리 방식이 우리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task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 적합하다 판단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64CD30-A857-41FE-B7FB-0FA524FD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95" y="2477527"/>
            <a:ext cx="77819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DF739-5E58-CB03-C525-7947D050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60D9E23-A990-FE6E-179B-294E48254C2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6397849-0A0D-9D73-DEBA-0FBF5C65BE5D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6B4A9F-117B-E780-12D8-7FC4077DD152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501320-456E-A225-FD41-A77FF684DF0F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9B9633-98F3-007D-E6F7-148A14A9FF8D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트리거가 관리가 필요한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D9F0D-AA9E-EFDC-9F19-E50111B8618A}"/>
              </a:ext>
            </a:extLst>
          </p:cNvPr>
          <p:cNvSpPr txBox="1"/>
          <p:nvPr/>
        </p:nvSpPr>
        <p:spPr>
          <a:xfrm>
            <a:off x="376990" y="1202578"/>
            <a:ext cx="11678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직장인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92.2% “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직장생활을 하면서 감정을 드러내지 않으려는 노력이 필요해”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특히 화와 짜증을 감춰야 한다는 의견 많아</a:t>
            </a:r>
            <a:br>
              <a:rPr lang="ko-KR" altLang="en-US" sz="2400" dirty="0"/>
            </a:b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감정을 드러내지 않으려는 노력이 필요한 이유는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? “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내 뜻대로만 회사생활을 할 수 없으며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원만한 인간관계를 위해서 필요해”</a:t>
            </a:r>
            <a:br>
              <a:rPr lang="ko-KR" altLang="en-US" sz="2400" dirty="0"/>
            </a:br>
            <a:br>
              <a:rPr lang="ko-KR" altLang="en-US" sz="2400" dirty="0"/>
            </a:br>
            <a:r>
              <a:rPr lang="ko-KR" altLang="en-US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출처 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2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매드타임스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MADTimes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)(http://www.madtimes.org)</a:t>
            </a:r>
            <a:endParaRPr lang="en-US" altLang="ko-KR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C6883-9E3E-7C11-A750-D3C55966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4888"/>
            <a:ext cx="57150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BE1B94-93E9-4132-3424-12812419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195" y="2814888"/>
            <a:ext cx="7342322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7294BB-7B88-471E-8BF0-577A9642ECC9}"/>
              </a:ext>
            </a:extLst>
          </p:cNvPr>
          <p:cNvSpPr txBox="1"/>
          <p:nvPr/>
        </p:nvSpPr>
        <p:spPr>
          <a:xfrm>
            <a:off x="7627716" y="6585284"/>
            <a:ext cx="456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‘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감정노동’에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시달리는 요즘 직장인들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어떻게 해소할까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68185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4DD7-51A2-F2C2-9F08-43BD1EF6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E3F8493-4BA3-C490-AF9E-02A3CDD817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7A5E41-16B6-21BC-ACC5-BF7D0ECBCBD5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25D89B-5AFC-A98C-600E-39E0E164399B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428782-11AC-CFD2-27F1-18B29CE1925B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F00F78-7155-7584-665D-25CBA028046F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RAG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E602-E0C3-C38E-CDF2-DA234FD8C00C}"/>
              </a:ext>
            </a:extLst>
          </p:cNvPr>
          <p:cNvSpPr txBox="1"/>
          <p:nvPr/>
        </p:nvSpPr>
        <p:spPr>
          <a:xfrm>
            <a:off x="240632" y="1362999"/>
            <a:ext cx="11678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트래픽은 들어가지만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결과를 내지 못하는 오류 발생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요청 실패 오류로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API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키 혹은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ID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오류라 생각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-&gt;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수정하여 </a:t>
            </a:r>
            <a:r>
              <a:rPr lang="en-US" altLang="ko-KR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RAG </a:t>
            </a: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가능성 테스트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BE6AA60-3BB3-6C0C-C04B-39795C72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25" y="2486763"/>
            <a:ext cx="6390822" cy="39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53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FA67808-1C9D-9650-D8A7-152767DE6F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B1DF17-DFD9-611C-36B2-4ECEEFFA9DE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C1D2DD-112B-16B5-2A5A-70AA2573830F}"/>
                </a:ext>
              </a:extLst>
            </p:cNvPr>
            <p:cNvSpPr/>
            <p:nvPr/>
          </p:nvSpPr>
          <p:spPr>
            <a:xfrm>
              <a:off x="0" y="2787316"/>
              <a:ext cx="12192000" cy="1283368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653111-9173-A0E8-7C68-34E57FD9B0DF}"/>
              </a:ext>
            </a:extLst>
          </p:cNvPr>
          <p:cNvSpPr txBox="1"/>
          <p:nvPr/>
        </p:nvSpPr>
        <p:spPr>
          <a:xfrm>
            <a:off x="3505200" y="264417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Baguet Script" panose="020F0502020204030204" pitchFamily="2" charset="0"/>
              </a:rPr>
              <a:t>Q&amp;A</a:t>
            </a:r>
            <a:endParaRPr lang="ko-KR" altLang="en-US" sz="9600" dirty="0">
              <a:latin typeface="Baguet Script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5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ECD4-BDB2-62F4-6AC2-E309EBA5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530614E-B3BA-49F3-8737-8016118696C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1E92A4-BDBE-37B0-7EF4-506EE5B30292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73CEF3-732B-1483-F69C-222BF0F7A5EF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D4131E4-151B-92A2-B6B1-7A48ACD1163B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70B3E4-7A3B-F96B-AD17-3CAC08760C37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트리거 관리 대상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50A82-9195-E6EE-8070-9C7D607DB7EC}"/>
              </a:ext>
            </a:extLst>
          </p:cNvPr>
          <p:cNvSpPr txBox="1"/>
          <p:nvPr/>
        </p:nvSpPr>
        <p:spPr>
          <a:xfrm>
            <a:off x="7627716" y="6585284"/>
            <a:ext cx="456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b="1" i="0" dirty="0">
                <a:solidFill>
                  <a:srgbClr val="282C2E"/>
                </a:solidFill>
                <a:effectLst/>
                <a:latin typeface="Open Sans" panose="020B0606030504020204" pitchFamily="34" charset="0"/>
              </a:rPr>
              <a:t>PTSD </a:t>
            </a:r>
            <a:r>
              <a:rPr lang="ko-KR" altLang="en-US" sz="1000" b="1" i="0" dirty="0">
                <a:solidFill>
                  <a:srgbClr val="282C2E"/>
                </a:solidFill>
                <a:effectLst/>
                <a:latin typeface="Open Sans" panose="020B0606030504020204" pitchFamily="34" charset="0"/>
              </a:rPr>
              <a:t>트리거를 식별하고 대처하는 방법</a:t>
            </a:r>
          </a:p>
          <a:p>
            <a:endParaRPr lang="ko-KR" altLang="en-US" sz="10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DED5FD7-9084-FC75-9EB4-45D680CC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5" y="1029037"/>
            <a:ext cx="886063" cy="1417796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6AD5F4A1-94DF-B8BC-8900-FF2C7A00039D}"/>
              </a:ext>
            </a:extLst>
          </p:cNvPr>
          <p:cNvSpPr/>
          <p:nvPr/>
        </p:nvSpPr>
        <p:spPr>
          <a:xfrm>
            <a:off x="1644685" y="1206202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aleway" pitchFamily="34" charset="-120"/>
              </a:rPr>
              <a:t>자기 관찰</a:t>
            </a:r>
            <a:endParaRPr lang="en-US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9FAB61AF-8691-787E-45B5-E461FE699097}"/>
              </a:ext>
            </a:extLst>
          </p:cNvPr>
          <p:cNvSpPr/>
          <p:nvPr/>
        </p:nvSpPr>
        <p:spPr>
          <a:xfrm>
            <a:off x="1644685" y="1589464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일상 생활에서 </a:t>
            </a:r>
            <a:r>
              <a:rPr lang="en-US" dirty="0" err="1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자신의</a:t>
            </a: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 </a:t>
            </a:r>
            <a:r>
              <a:rPr lang="en-US" dirty="0" err="1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감정</a:t>
            </a: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 변화를 주의 깊게 관찰하고 기록합니다. 특히 강한 감정 반응이 일어나는 상황에 주목합니다.</a:t>
            </a:r>
            <a:endParaRPr 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5F5A7206-3CB7-F9C9-ECBC-BAE078B40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5" y="2446833"/>
            <a:ext cx="886063" cy="1417796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610A19D0-C718-0AD9-D66A-74C7CC9C7B70}"/>
              </a:ext>
            </a:extLst>
          </p:cNvPr>
          <p:cNvSpPr/>
          <p:nvPr/>
        </p:nvSpPr>
        <p:spPr>
          <a:xfrm>
            <a:off x="1644685" y="2623998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aleway" pitchFamily="34" charset="-120"/>
              </a:rPr>
              <a:t>패턴 파악</a:t>
            </a:r>
            <a:endParaRPr lang="en-US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CD3BCFEE-E098-AF43-F580-C212505148C1}"/>
              </a:ext>
            </a:extLst>
          </p:cNvPr>
          <p:cNvSpPr/>
          <p:nvPr/>
        </p:nvSpPr>
        <p:spPr>
          <a:xfrm>
            <a:off x="1644685" y="3007260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관찰한 내용을 바탕으로 감정 반응의 패턴을 파악합니다. </a:t>
            </a:r>
            <a:r>
              <a:rPr lang="en-US" b="1" u="sng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어떤 상황이나 자극이 특정 감정을 유발하는지 </a:t>
            </a: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분석합니다.</a:t>
            </a:r>
            <a:endParaRPr 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8710C2DD-B92B-2D34-1B55-92BD55D1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75" y="3864630"/>
            <a:ext cx="886063" cy="1417796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A76F8563-B039-9CA5-7B24-C78A298AABD3}"/>
              </a:ext>
            </a:extLst>
          </p:cNvPr>
          <p:cNvSpPr/>
          <p:nvPr/>
        </p:nvSpPr>
        <p:spPr>
          <a:xfrm>
            <a:off x="1644685" y="4041794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aleway" pitchFamily="34" charset="-120"/>
              </a:rPr>
              <a:t>대응 전략 수립</a:t>
            </a:r>
            <a:endParaRPr lang="en-US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C110681F-C487-C8C5-7846-FABF55007629}"/>
              </a:ext>
            </a:extLst>
          </p:cNvPr>
          <p:cNvSpPr/>
          <p:nvPr/>
        </p:nvSpPr>
        <p:spPr>
          <a:xfrm>
            <a:off x="1644685" y="4425057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파악된 트리거에 대한 대응 전략을 세웁니다. 예를 들어, 심호흡, 명상, </a:t>
            </a:r>
            <a:r>
              <a:rPr lang="en-US" b="1" u="sng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긍정적 자기 대화</a:t>
            </a: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 등의 기술을 활용할 수 있습니다.</a:t>
            </a:r>
            <a:endParaRPr 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9CD395BC-212D-4425-6209-4FF8438D8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75" y="5282426"/>
            <a:ext cx="886063" cy="1417796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3CC1B892-2DC7-AEDE-2765-B4889AE2EB44}"/>
              </a:ext>
            </a:extLst>
          </p:cNvPr>
          <p:cNvSpPr/>
          <p:nvPr/>
        </p:nvSpPr>
        <p:spPr>
          <a:xfrm>
            <a:off x="1644685" y="5459591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aleway" pitchFamily="34" charset="-120"/>
              </a:rPr>
              <a:t>실천 및 평가</a:t>
            </a:r>
            <a:endParaRPr lang="en-US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20C84048-EAF7-38EC-9F38-E228401B5CFB}"/>
              </a:ext>
            </a:extLst>
          </p:cNvPr>
          <p:cNvSpPr/>
          <p:nvPr/>
        </p:nvSpPr>
        <p:spPr>
          <a:xfrm>
            <a:off x="1644685" y="5842853"/>
            <a:ext cx="675179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Roboto" pitchFamily="34" charset="-120"/>
              </a:rPr>
              <a:t>수립한 전략을 실제 상황에서 적용해보고, 그 효과를 평가합니다. 필요에 따라 전략을 조정하고 개선합니다.</a:t>
            </a:r>
            <a:endParaRPr 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61CDA8-E0B6-0482-331A-04FE6C10C5AF}"/>
              </a:ext>
            </a:extLst>
          </p:cNvPr>
          <p:cNvSpPr/>
          <p:nvPr/>
        </p:nvSpPr>
        <p:spPr>
          <a:xfrm>
            <a:off x="1378938" y="2444320"/>
            <a:ext cx="2477617" cy="51258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246D81-26A1-9A0A-D7E1-395347A9ACF0}"/>
              </a:ext>
            </a:extLst>
          </p:cNvPr>
          <p:cNvSpPr/>
          <p:nvPr/>
        </p:nvSpPr>
        <p:spPr>
          <a:xfrm>
            <a:off x="1378938" y="3868464"/>
            <a:ext cx="2477617" cy="51258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3998156-FFE7-6C39-540B-0EB822DF0048}"/>
              </a:ext>
            </a:extLst>
          </p:cNvPr>
          <p:cNvCxnSpPr/>
          <p:nvPr/>
        </p:nvCxnSpPr>
        <p:spPr>
          <a:xfrm flipH="1">
            <a:off x="4051139" y="2678416"/>
            <a:ext cx="1215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3F7594-CF1C-6610-E7D6-762CDB0BAF2F}"/>
              </a:ext>
            </a:extLst>
          </p:cNvPr>
          <p:cNvSpPr txBox="1"/>
          <p:nvPr/>
        </p:nvSpPr>
        <p:spPr>
          <a:xfrm>
            <a:off x="5590571" y="2444320"/>
            <a:ext cx="247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부정적 트리거 안내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3752FC6-5107-1087-F924-EC34947D0AF3}"/>
              </a:ext>
            </a:extLst>
          </p:cNvPr>
          <p:cNvCxnSpPr/>
          <p:nvPr/>
        </p:nvCxnSpPr>
        <p:spPr>
          <a:xfrm flipH="1">
            <a:off x="4051139" y="4153463"/>
            <a:ext cx="1215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F1C616-A853-E013-7937-CFFC735A83F0}"/>
              </a:ext>
            </a:extLst>
          </p:cNvPr>
          <p:cNvSpPr txBox="1"/>
          <p:nvPr/>
        </p:nvSpPr>
        <p:spPr>
          <a:xfrm>
            <a:off x="5590571" y="3919367"/>
            <a:ext cx="247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긍정적 트리거 안내</a:t>
            </a:r>
          </a:p>
        </p:txBody>
      </p:sp>
    </p:spTree>
    <p:extLst>
      <p:ext uri="{BB962C8B-B14F-4D97-AF65-F5344CB8AC3E}">
        <p14:creationId xmlns:p14="http://schemas.microsoft.com/office/powerpoint/2010/main" val="423686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8515-AC6C-8BD4-9241-99E19D21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5D06DDB-D66B-B1D6-0D85-BB9F9CE74A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B911DB-2428-AA18-B6EE-1A4EFC2C8187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F02E46-0B79-A6AB-7C4E-434EA4B2EEA5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1097EF-864D-6AC6-A896-250074F29639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706DE-CA81-59F1-FF7B-A0654105D453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트리거 관리 대상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18724-C70A-985E-1155-9B6CFCE8B850}"/>
              </a:ext>
            </a:extLst>
          </p:cNvPr>
          <p:cNvSpPr txBox="1"/>
          <p:nvPr/>
        </p:nvSpPr>
        <p:spPr>
          <a:xfrm>
            <a:off x="240632" y="1023231"/>
            <a:ext cx="11678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본 프로젝트에서는 사용자의 일기에서 두가지 트리거에 대한 정보를 제공합니다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외부와 내부 트리거는 상호 의존적이고 서로 역으로 불러일으킬 수 있습니다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</a:p>
          <a:p>
            <a:pPr marL="914400" lvl="1" indent="-457200">
              <a:buFontTx/>
              <a:buChar char="-"/>
            </a:pP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내부 트리거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:</a:t>
            </a: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감정</a:t>
            </a:r>
            <a:endParaRPr lang="en-US" altLang="ko-KR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외부 트리거 </a:t>
            </a:r>
            <a:r>
              <a:rPr lang="en-US" altLang="ko-KR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  <a:r>
              <a:rPr lang="ko-KR" altLang="en-US" sz="2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상황</a:t>
            </a:r>
            <a:endParaRPr lang="en-US" altLang="ko-KR" sz="2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6FCDED-040B-EB06-1BF2-5BCB80EF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37" y="2543618"/>
            <a:ext cx="2628900" cy="411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0E958-41CD-8098-61AB-0F496DE22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30" y="3089609"/>
            <a:ext cx="4352925" cy="3495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60662-70F0-F6AE-F45A-2CBC010068F4}"/>
              </a:ext>
            </a:extLst>
          </p:cNvPr>
          <p:cNvSpPr txBox="1"/>
          <p:nvPr/>
        </p:nvSpPr>
        <p:spPr>
          <a:xfrm>
            <a:off x="7627716" y="6585284"/>
            <a:ext cx="4564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b="1" i="0" dirty="0">
                <a:solidFill>
                  <a:srgbClr val="282C2E"/>
                </a:solidFill>
                <a:effectLst/>
                <a:latin typeface="Open Sans" panose="020B0606030504020204" pitchFamily="34" charset="0"/>
              </a:rPr>
              <a:t>PTSD </a:t>
            </a:r>
            <a:r>
              <a:rPr lang="ko-KR" altLang="en-US" sz="1000" b="1" i="0" dirty="0">
                <a:solidFill>
                  <a:srgbClr val="282C2E"/>
                </a:solidFill>
                <a:effectLst/>
                <a:latin typeface="Open Sans" panose="020B0606030504020204" pitchFamily="34" charset="0"/>
              </a:rPr>
              <a:t>트리거를 식별하고 대처하는 방법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622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23BDE-4CAA-6139-4DFF-C3D1FAD7C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4E2553-2BF2-97F9-D250-EB5B29E05BF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9D026B-0730-0F10-0D36-8EEC5F30F1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05BF738-5B12-DA9F-42B1-D040A0960672}"/>
                </a:ext>
              </a:extLst>
            </p:cNvPr>
            <p:cNvSpPr/>
            <p:nvPr/>
          </p:nvSpPr>
          <p:spPr>
            <a:xfrm>
              <a:off x="0" y="2787316"/>
              <a:ext cx="12192000" cy="1283368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8B4A46-1CB2-B513-F4C7-8C0A6346EF9D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0">
                <a:solidFill>
                  <a:srgbClr val="A3151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😱😲😡</a:t>
            </a:r>
            <a:r>
              <a:rPr lang="ko-KR" altLang="en-US" sz="9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ko-KR" altLang="en-US" sz="7200" b="0">
                <a:solidFill>
                  <a:srgbClr val="A3151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😢😊🤢</a:t>
            </a:r>
            <a:endParaRPr lang="ko-KR" altLang="en-US" sz="7200" b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13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FAB8-69EF-D7F8-9955-76B47757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4D5A5AC-F5ED-82C4-4026-0ACC7F9820C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56C1DF-3ABD-3E40-85B1-444885CE6563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4F437-53F1-96B4-541B-5AF9D3610E3A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45727C-CB66-EF33-6DEB-F8B1F95425C1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4B9ABC-EFF8-853D-2B19-49BD59907B2C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:)GER –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감정 트리거 안내 서비스 차별성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4AE43D-920A-1796-7656-968A43A5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928"/>
            <a:ext cx="7032766" cy="4110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D3D54E-F3B9-40E5-FE6F-C380301055B1}"/>
              </a:ext>
            </a:extLst>
          </p:cNvPr>
          <p:cNvSpPr txBox="1"/>
          <p:nvPr/>
        </p:nvSpPr>
        <p:spPr>
          <a:xfrm>
            <a:off x="3314856" y="4257568"/>
            <a:ext cx="395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번역으로 제공하기 어려움이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F736F-0C94-D51E-3C37-FFE5B95743B2}"/>
              </a:ext>
            </a:extLst>
          </p:cNvPr>
          <p:cNvSpPr txBox="1"/>
          <p:nvPr/>
        </p:nvSpPr>
        <p:spPr>
          <a:xfrm>
            <a:off x="2595165" y="5541643"/>
            <a:ext cx="4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</a:t>
            </a:r>
            <a:r>
              <a:rPr lang="ko-KR" altLang="en-US" dirty="0" err="1"/>
              <a:t>태그하여</a:t>
            </a:r>
            <a:r>
              <a:rPr lang="ko-KR" altLang="en-US" dirty="0"/>
              <a:t> 작성하는 것이 번거로움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EF0073-EC99-E36C-4ABE-13113315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809" b="7510"/>
          <a:stretch/>
        </p:blipFill>
        <p:spPr>
          <a:xfrm>
            <a:off x="7023095" y="1053023"/>
            <a:ext cx="3086100" cy="53959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7B4485-9D5E-8E68-3B75-A19D37DC9C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316" b="51256"/>
          <a:stretch/>
        </p:blipFill>
        <p:spPr>
          <a:xfrm>
            <a:off x="9045204" y="2816620"/>
            <a:ext cx="3086100" cy="29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A10B9-9A50-5138-EB2E-09F4B004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79ADF2B-7570-991E-090A-457C1A5B558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48C1AF-3A15-372C-C49C-B13D3D8784D2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98FD5-76F7-6FCD-FC0A-0E3C53981EF8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6A6C78-0A65-81E2-5B15-9F2B32A90CC7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716421-9659-4601-9C4C-E1747DDAFD06}"/>
              </a:ext>
            </a:extLst>
          </p:cNvPr>
          <p:cNvSpPr txBox="1"/>
          <p:nvPr/>
        </p:nvSpPr>
        <p:spPr>
          <a:xfrm>
            <a:off x="240632" y="433137"/>
            <a:ext cx="1167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:)GER – 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감정 트리거 안내 서비스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A7E63A-46E2-1592-C60E-DF6D714C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2046640"/>
            <a:ext cx="6069474" cy="4376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64167C-848E-1535-059C-D966CA2B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10" y="1725323"/>
            <a:ext cx="5585732" cy="4778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344D7-E234-77C8-D8F5-0F4F809EF5D4}"/>
              </a:ext>
            </a:extLst>
          </p:cNvPr>
          <p:cNvSpPr txBox="1"/>
          <p:nvPr/>
        </p:nvSpPr>
        <p:spPr>
          <a:xfrm>
            <a:off x="240632" y="1362999"/>
            <a:ext cx="1167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일기를 입력하면 감정예측 및 요약 제공</a:t>
            </a:r>
            <a:endParaRPr lang="en-US" altLang="ko-KR" sz="28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문장별 감정 태그를 지정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66916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CD8FC-B866-B59E-585F-AE70A32FC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D1D8A51-070E-6609-36D7-261548BC7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132089-860E-DAF9-C39E-2E021FF47787}"/>
                </a:ext>
              </a:extLst>
            </p:cNvPr>
            <p:cNvSpPr/>
            <p:nvPr/>
          </p:nvSpPr>
          <p:spPr>
            <a:xfrm>
              <a:off x="0" y="0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C9C313-F733-D098-FE86-9278B1734E37}"/>
                </a:ext>
              </a:extLst>
            </p:cNvPr>
            <p:cNvSpPr/>
            <p:nvPr/>
          </p:nvSpPr>
          <p:spPr>
            <a:xfrm>
              <a:off x="0" y="272716"/>
              <a:ext cx="12192000" cy="6585284"/>
            </a:xfrm>
            <a:prstGeom prst="rect">
              <a:avLst/>
            </a:prstGeom>
            <a:solidFill>
              <a:srgbClr val="D48C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657156-4F67-68A7-97DB-CBAC9D4207BE}"/>
                </a:ext>
              </a:extLst>
            </p:cNvPr>
            <p:cNvSpPr/>
            <p:nvPr/>
          </p:nvSpPr>
          <p:spPr>
            <a:xfrm>
              <a:off x="0" y="6585284"/>
              <a:ext cx="12192000" cy="272716"/>
            </a:xfrm>
            <a:prstGeom prst="rect">
              <a:avLst/>
            </a:prstGeom>
            <a:solidFill>
              <a:srgbClr val="FFC83D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화면 기록 2024-11-20 02.33.08">
            <a:hlinkClick r:id="" action="ppaction://media"/>
            <a:extLst>
              <a:ext uri="{FF2B5EF4-FFF2-40B4-BE49-F238E27FC236}">
                <a16:creationId xmlns:a16="http://schemas.microsoft.com/office/drawing/2014/main" id="{C65028D5-E57E-4DC3-8D6D-77E6E1E92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920" y="241352"/>
            <a:ext cx="8338159" cy="63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1309</Words>
  <Application>Microsoft Office PowerPoint</Application>
  <PresentationFormat>와이드스크린</PresentationFormat>
  <Paragraphs>166</Paragraphs>
  <Slides>31</Slides>
  <Notes>19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Pretendard Std</vt:lpstr>
      <vt:lpstr>나눔바른고딕</vt:lpstr>
      <vt:lpstr>나눔바른고딕 UltraLight</vt:lpstr>
      <vt:lpstr>맑은 고딕</vt:lpstr>
      <vt:lpstr>Arial</vt:lpstr>
      <vt:lpstr>Baguet Script</vt:lpstr>
      <vt:lpstr>Courier New</vt:lpstr>
      <vt:lpstr>Open Sans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진수민</dc:creator>
  <cp:lastModifiedBy>진수민</cp:lastModifiedBy>
  <cp:revision>19</cp:revision>
  <dcterms:created xsi:type="dcterms:W3CDTF">2024-11-19T14:50:32Z</dcterms:created>
  <dcterms:modified xsi:type="dcterms:W3CDTF">2024-11-20T02:32:14Z</dcterms:modified>
</cp:coreProperties>
</file>